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9"/>
  </p:notesMasterIdLst>
  <p:handoutMasterIdLst>
    <p:handoutMasterId r:id="rId30"/>
  </p:handoutMasterIdLst>
  <p:sldIdLst>
    <p:sldId id="389" r:id="rId2"/>
    <p:sldId id="478" r:id="rId3"/>
    <p:sldId id="398" r:id="rId4"/>
    <p:sldId id="536" r:id="rId5"/>
    <p:sldId id="632" r:id="rId6"/>
    <p:sldId id="602" r:id="rId7"/>
    <p:sldId id="694" r:id="rId8"/>
    <p:sldId id="695" r:id="rId9"/>
    <p:sldId id="696" r:id="rId10"/>
    <p:sldId id="634" r:id="rId11"/>
    <p:sldId id="680" r:id="rId12"/>
    <p:sldId id="636" r:id="rId13"/>
    <p:sldId id="682" r:id="rId14"/>
    <p:sldId id="653" r:id="rId15"/>
    <p:sldId id="674" r:id="rId16"/>
    <p:sldId id="683" r:id="rId17"/>
    <p:sldId id="697" r:id="rId18"/>
    <p:sldId id="658" r:id="rId19"/>
    <p:sldId id="660" r:id="rId20"/>
    <p:sldId id="678" r:id="rId21"/>
    <p:sldId id="676" r:id="rId22"/>
    <p:sldId id="679" r:id="rId23"/>
    <p:sldId id="698" r:id="rId24"/>
    <p:sldId id="689" r:id="rId25"/>
    <p:sldId id="690" r:id="rId26"/>
    <p:sldId id="691" r:id="rId27"/>
    <p:sldId id="394" r:id="rId28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959CCF"/>
    <a:srgbClr val="ABD7F3"/>
    <a:srgbClr val="1290D0"/>
    <a:srgbClr val="1B638A"/>
    <a:srgbClr val="E6516D"/>
    <a:srgbClr val="F9DADA"/>
    <a:srgbClr val="04B5A2"/>
    <a:srgbClr val="B56012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2717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3-2(&#51088;&#46041;%20&#44204;&#51201;&#49436;%20&#47564;&#46308;&#44592;).pptx#-1,4,PowerPoint &#54532;&#47112;&#51232;&#53580;&#51060;&#49496;" TargetMode="External"/><Relationship Id="rId2" Type="http://schemas.openxmlformats.org/officeDocument/2006/relationships/hyperlink" Target="3-3-1(&#49892;&#51201;%20&#54788;&#54889;%20&#48516;&#49437;&#54364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판매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영업 업무를 위한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162~185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실적 현황 분석표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자동 견적서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3" y="6173128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월별 매상 집계표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월별 매상 관리 현황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월별 매상 관리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xlsx’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파일을 불러온 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‘거래처’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시트를 선택하고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상호명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으로 이름 정의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70" y="3923044"/>
            <a:ext cx="5760000" cy="2478859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243" y="4464081"/>
            <a:ext cx="2520000" cy="193782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’상품항목’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시트를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한 후 이름 정의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월별 매상 관리 현황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938488" y="5085184"/>
            <a:ext cx="2880000" cy="126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[C4:C22]: </a:t>
            </a: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상품명</a:t>
            </a:r>
            <a:endParaRPr lang="en-US" altLang="ko-KR" sz="28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6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[C4:F22]: </a:t>
            </a: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</a:t>
            </a:r>
            <a:endParaRPr lang="en-US" altLang="ko-KR" sz="28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539" y="2769354"/>
            <a:ext cx="3600000" cy="388888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195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유효성 검사를 이용하여 ‘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월’ 시트에서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 상호명과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상품명 입력</a:t>
            </a:r>
            <a:endParaRPr kumimoji="0" lang="en-US" altLang="ko-KR" sz="3000" spc="-2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월별 매상 관리 현황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56" y="3861048"/>
            <a:ext cx="3960000" cy="2885635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783743"/>
            <a:ext cx="3240000" cy="295720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상품별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단가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판매 가격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매입 단가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이익금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이익률 구함 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월별 매상 관리 현황 작성하기</a:t>
            </a:r>
            <a:endParaRPr lang="ko-KR" altLang="en-US" sz="2800" b="1">
              <a:effectLst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0" y="3887609"/>
            <a:ext cx="7200000" cy="273206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425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월별 매상 관리 현황 작성하기</a:t>
            </a:r>
            <a:endParaRPr lang="ko-KR" altLang="en-US" sz="2800" b="1">
              <a:effectLst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SUBTOTAL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함수를 이용하여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월 합계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판매개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판매가격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이익금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와 이익률을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ko-KR" altLang="en-US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00" y="3887609"/>
            <a:ext cx="5580000" cy="286522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97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현재까지의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총합계를 구하기 위해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[L4]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=J7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월별 매상 관리 현황 작성하기</a:t>
            </a:r>
            <a:endParaRPr lang="ko-KR" altLang="en-US" sz="2800" b="1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" y="4092139"/>
            <a:ext cx="8280000" cy="128175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56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7081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월’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~‘12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월’ 시트까지 값을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2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월부터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12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월까지의 월별 매상 관리 현황 값을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월별 매상 관리 현황 작성하기</a:t>
            </a:r>
            <a:endParaRPr lang="ko-KR" altLang="en-US" sz="2800" b="1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4670808"/>
            <a:ext cx="7920000" cy="127847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5102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02651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IF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3600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57200" indent="-457200">
              <a:lnSpc>
                <a:spcPts val="4000"/>
              </a:lnSpc>
              <a:spcBef>
                <a:spcPts val="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mtClean="0"/>
              <a:t> 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INDIRECT(A2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&amp;“!$L$4”): ‘1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월’ 시트의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[L4]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셀의 값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</a:t>
            </a:r>
            <a:r>
              <a:rPr lang="ko-KR" altLang="en-US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가져온다</a:t>
            </a: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ko-KR" altLang="en-US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endParaRPr lang="en-US" altLang="ko-KR" sz="3000" spc="-17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구한 값이 오류일 경우 공백을 출력하고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그렇지 않으면 해당 값을 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대입한다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8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11000" y="1412776"/>
            <a:ext cx="7740000" cy="720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en-US" altLang="ko-KR" sz="24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IF(ISERROR(INDIRECT(A2&amp;“!$L$4”)),“”,INDIRECT(A2&amp;“!$L$4</a:t>
            </a:r>
            <a:r>
              <a:rPr lang="en-US" altLang="ko-KR" sz="24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”))</a:t>
            </a:r>
            <a:endParaRPr lang="en-US" altLang="ko-KR" sz="24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91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연간 매출 현황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‘1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월’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~‘12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월’ 시트를 이용하여 ‘연간매출현황’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시트의 월별 판매 개수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판매 금액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이익금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이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익률을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384" y="3818514"/>
            <a:ext cx="3420000" cy="292285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45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판매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개수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판매 금액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이익금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이익률의 합계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를 구하기 위해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[C17]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=SUM(C5:C16)”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라고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입력한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[F17]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셀까지 값을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연간 매출 현황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2" y="4400536"/>
            <a:ext cx="5400000" cy="23345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89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실적</a:t>
            </a:r>
            <a:r>
              <a:rPr lang="en-US" altLang="ko-KR" b="1" smtClean="0"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effectLst/>
                <a:latin typeface="+mn-ea"/>
                <a:ea typeface="+mn-ea"/>
              </a:rPr>
              <a:t>현황 분석표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자동 견적서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월별 매상 집계표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판매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개수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판매 금액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이익금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이익률의 평균을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구하기 위해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[C18]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=AVERAGE(C5:C16)”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라고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입력한 후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F18]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셀까지 값을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연간 매출 현황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272" y="4401680"/>
            <a:ext cx="5400000" cy="234135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587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판매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개수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판매 금액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이익금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이익률의 최대값을 구하기 위해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[C19]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=MAX(C5:C16)”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라고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입력한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[F19]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셀까지 값을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연간 매출 현황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000" y="4400015"/>
            <a:ext cx="5400000" cy="234135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578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310" smtClean="0">
                <a:effectLst/>
                <a:latin typeface="맑은 고딕" pitchFamily="50" charset="-127"/>
                <a:ea typeface="맑은 고딕" pitchFamily="50" charset="-127"/>
              </a:rPr>
              <a:t>판매 </a:t>
            </a:r>
            <a:r>
              <a:rPr kumimoji="0" lang="ko-KR" altLang="en-US" sz="3000" spc="-310">
                <a:effectLst/>
                <a:latin typeface="맑은 고딕" pitchFamily="50" charset="-127"/>
                <a:ea typeface="맑은 고딕" pitchFamily="50" charset="-127"/>
              </a:rPr>
              <a:t>금액이 최대인 월을 구하기 위해 </a:t>
            </a:r>
            <a:r>
              <a:rPr kumimoji="0" lang="en-US" altLang="ko-KR" sz="3000" spc="-310">
                <a:effectLst/>
                <a:latin typeface="맑은 고딕" pitchFamily="50" charset="-127"/>
                <a:ea typeface="맑은 고딕" pitchFamily="50" charset="-127"/>
              </a:rPr>
              <a:t>[E20] </a:t>
            </a:r>
            <a:r>
              <a:rPr kumimoji="0" lang="ko-KR" altLang="en-US" sz="3000" spc="-31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9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en-US" altLang="ko-KR" sz="3000" spc="-29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290" smtClean="0">
                <a:effectLst/>
                <a:latin typeface="맑은 고딕" pitchFamily="50" charset="-127"/>
                <a:ea typeface="맑은 고딕" pitchFamily="50" charset="-127"/>
              </a:rPr>
              <a:t>INDEX(B5:F16,MATCH(MAX(D5:D16</a:t>
            </a:r>
            <a:r>
              <a:rPr kumimoji="0" lang="en-US" altLang="ko-KR" sz="3000" spc="-290">
                <a:effectLst/>
                <a:latin typeface="맑은 고딕" pitchFamily="50" charset="-127"/>
                <a:ea typeface="맑은 고딕" pitchFamily="50" charset="-127"/>
              </a:rPr>
              <a:t>),</a:t>
            </a:r>
            <a:r>
              <a:rPr kumimoji="0" lang="en-US" altLang="ko-KR" sz="3000" spc="-290" smtClean="0">
                <a:effectLst/>
                <a:latin typeface="맑은 고딕" pitchFamily="50" charset="-127"/>
                <a:ea typeface="맑은 고딕" pitchFamily="50" charset="-127"/>
              </a:rPr>
              <a:t>D5:D16,0</a:t>
            </a:r>
            <a:r>
              <a:rPr kumimoji="0" lang="en-US" altLang="ko-KR" sz="3000" spc="-290">
                <a:effectLst/>
                <a:latin typeface="맑은 고딕" pitchFamily="50" charset="-127"/>
                <a:ea typeface="맑은 고딕" pitchFamily="50" charset="-127"/>
              </a:rPr>
              <a:t>),1</a:t>
            </a:r>
            <a:r>
              <a:rPr kumimoji="0" lang="en-US" altLang="ko-KR" sz="3000" spc="-29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연간 매출 현황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000" y="4445472"/>
            <a:ext cx="5400000" cy="215188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732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65271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INDEX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4625042"/>
          </a:xfrm>
          <a:prstGeom prst="roundRect">
            <a:avLst>
              <a:gd name="adj" fmla="val 2338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57200" indent="-457200">
              <a:lnSpc>
                <a:spcPts val="4000"/>
              </a:lnSpc>
              <a:spcBef>
                <a:spcPts val="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mtClean="0"/>
              <a:t> 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MAX(D5:D16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):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판매 금액의 최대값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(684,236)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가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져온다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endParaRPr lang="en-US" altLang="ko-KR" sz="3000" spc="-15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MATCH(MAX(D5:D16),D5:D16,0): </a:t>
            </a: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구한 최대값의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행 값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(10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행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가져온다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❸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INDEX(B5:F16,10,1</a:t>
            </a:r>
            <a:r>
              <a:rPr lang="en-US" altLang="ko-KR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): </a:t>
            </a:r>
            <a:r>
              <a:rPr lang="ko-KR" altLang="en-US" sz="3000" b="1" spc="-160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구한 값의 날짜인 </a:t>
            </a:r>
            <a:r>
              <a:rPr lang="en-US" altLang="ko-KR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10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월을 출력한다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11000" y="1412776"/>
            <a:ext cx="7740000" cy="720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INDEX(B5:F16,MATCH(MAX(D5:D16),D5:D16,0),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en-US" altLang="ko-KR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73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매출</a:t>
            </a:r>
            <a:r>
              <a:rPr lang="en-US" altLang="ko-KR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현황 차트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연간매출현황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’ 시트를 선택한 후 구분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판매 금액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이익률을 이용하여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차트를 그림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272" y="3861048"/>
            <a:ext cx="4680000" cy="286272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5114195"/>
            <a:ext cx="3600000" cy="160958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01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이익률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데이터 계열의 차트 종류를 ‘표식이 있는 꺾은선형’으로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56" y="4768310"/>
            <a:ext cx="4680000" cy="145552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955" y="3443655"/>
            <a:ext cx="3600000" cy="329771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매출</a:t>
            </a:r>
            <a:r>
              <a:rPr lang="en-US" altLang="ko-KR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현황 차트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0110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184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레이블을 추가하고 차트 제목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차트 영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역의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서식 설정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매출</a:t>
            </a:r>
            <a:r>
              <a:rPr lang="en-US" altLang="ko-KR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현황 차트 작성하기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966988"/>
            <a:ext cx="3780000" cy="24863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4408176"/>
            <a:ext cx="4500000" cy="203018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7848364" y="5301208"/>
            <a:ext cx="288000" cy="28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023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문서의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일자별로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총매출액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이익률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이익금 등을 관리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하기 위해 사용하는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문서</a:t>
            </a:r>
            <a:endParaRPr kumimoji="0" lang="en-US" altLang="ko-KR" sz="3000" spc="-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연간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자료를 만들어 판매 금액과 이익을 분석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하고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이 자료를 이용하여 차트를 작성해 봄으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로써 매상 현황을 한눈에 파악하고 추후 영업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 계획에 활용할 수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495118" cy="553998"/>
            <a:chOff x="755388" y="1700808"/>
            <a:chExt cx="249511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매상 집계표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912" y="980723"/>
            <a:ext cx="6120000" cy="5747551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06778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각 시트에 대하여 이름 정의 및 유효성 검사를 이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용한다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2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함수를 사용하여 월별 매상 관리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연간 매출 현황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을 완성한다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정보 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ISERROR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통계 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MAX</a:t>
            </a:r>
          </a:p>
          <a:p>
            <a:pPr marL="658813" indent="-658813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•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찾기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참조 영역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: INDEX, INDIRECT, MATCH,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VLOOKUP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수학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삼각 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SUBTOTAL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21185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26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2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월별 매상 관리 현황을 이용하여 연간 매출 현황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을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 작성한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연간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매출 현황을 이용하여 매출 현황 차트를 작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성한다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7859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240">
                <a:effectLst/>
                <a:latin typeface="맑은 고딕" pitchFamily="50" charset="-127"/>
                <a:ea typeface="맑은 고딕" pitchFamily="50" charset="-127"/>
              </a:rPr>
              <a:t>거래처’ 시트의 </a:t>
            </a:r>
            <a:r>
              <a:rPr kumimoji="0" lang="en-US" altLang="ko-KR" sz="2800" spc="-2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2800" spc="-240">
                <a:effectLst/>
                <a:latin typeface="맑은 고딕" pitchFamily="50" charset="-127"/>
                <a:ea typeface="맑은 고딕" pitchFamily="50" charset="-127"/>
              </a:rPr>
              <a:t>B3:B19</a:t>
            </a:r>
            <a:r>
              <a:rPr kumimoji="0" lang="en-US" altLang="ko-KR" sz="2800" spc="-24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240" smtClean="0">
                <a:effectLst/>
                <a:latin typeface="맑은 고딕" pitchFamily="50" charset="-127"/>
                <a:ea typeface="맑은 고딕" pitchFamily="50" charset="-127"/>
              </a:rPr>
              <a:t>범위를 </a:t>
            </a:r>
            <a:r>
              <a:rPr kumimoji="0" lang="ko-KR" altLang="en-US" sz="2800" spc="-240">
                <a:effectLst/>
                <a:latin typeface="맑은 고딕" pitchFamily="50" charset="-127"/>
                <a:ea typeface="맑은 고딕" pitchFamily="50" charset="-127"/>
              </a:rPr>
              <a:t>이름으로 </a:t>
            </a:r>
            <a:r>
              <a:rPr kumimoji="0" lang="ko-KR" altLang="en-US" sz="2800" spc="-240" smtClean="0">
                <a:effectLst/>
                <a:latin typeface="맑은 고딕" pitchFamily="50" charset="-127"/>
                <a:ea typeface="맑은 고딕" pitchFamily="50" charset="-127"/>
              </a:rPr>
              <a:t>정의한다</a:t>
            </a:r>
            <a:r>
              <a:rPr kumimoji="0" lang="en-US" altLang="ko-KR" sz="2800" spc="-2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24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상품항목’ 시트의 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C4:C22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], 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[C4:F22]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범위를 이름으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로 정의한다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월별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시트의 회사명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상품명을 유효성 검사를 이용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하여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나타낸다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함수를 이용하여 월별 시트의 단가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매입 단가를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SUBTOTAL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함수를 이용하여 월별 시트의 판매 개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판매 가격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이익금을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974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65741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20688" indent="-42068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IF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ISERROR, INDIRECT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함수를 이용하여 월별 매</a:t>
            </a:r>
            <a:r>
              <a:rPr kumimoji="0" lang="ko-KR" altLang="en-US" sz="2800" spc="-30">
                <a:effectLst/>
                <a:latin typeface="맑은 고딕" pitchFamily="50" charset="-127"/>
                <a:ea typeface="맑은 고딕" pitchFamily="50" charset="-127"/>
              </a:rPr>
              <a:t>상을 구한다</a:t>
            </a:r>
            <a:r>
              <a:rPr kumimoji="0" lang="en-US" altLang="ko-KR" sz="2800" spc="-30">
                <a:effectLst/>
                <a:latin typeface="맑은 고딕" pitchFamily="50" charset="-127"/>
                <a:ea typeface="맑은 고딕" pitchFamily="50" charset="-127"/>
              </a:rPr>
              <a:t>([A3:M3]).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❼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월’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~‘12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월’ 시트를 이용하여 ‘연간매출현황’ 시트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의 판매개수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판매금액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이익금을 구한다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(SUM, 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AVE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RAGE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MAX, MATCH, INDEX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❽ </a:t>
            </a:r>
            <a:r>
              <a:rPr kumimoji="0" lang="ko-KR" altLang="en-US" sz="2800" spc="-60" smtClean="0">
                <a:effectLst/>
                <a:latin typeface="맑은 고딕" pitchFamily="50" charset="-127"/>
                <a:ea typeface="맑은 고딕" pitchFamily="50" charset="-127"/>
              </a:rPr>
              <a:t>구분</a:t>
            </a:r>
            <a:r>
              <a:rPr kumimoji="0" lang="en-US" altLang="ko-KR" sz="28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판매 금액</a:t>
            </a:r>
            <a:r>
              <a:rPr kumimoji="0" lang="en-US" altLang="ko-KR" sz="28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이익률을 이용하여 ‘</a:t>
            </a:r>
            <a:r>
              <a:rPr kumimoji="0" lang="ko-KR" altLang="en-US" sz="2800" spc="-60" smtClean="0">
                <a:effectLst/>
                <a:latin typeface="맑은 고딕" pitchFamily="50" charset="-127"/>
                <a:ea typeface="맑은 고딕" pitchFamily="50" charset="-127"/>
              </a:rPr>
              <a:t>매출현황</a:t>
            </a:r>
            <a:r>
              <a:rPr kumimoji="0" lang="en-US" altLang="ko-KR" sz="2800" spc="-60" smtClean="0"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’를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완성한다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월별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매상 집계표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87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12489</TotalTime>
  <Words>998</Words>
  <Application>Microsoft Office PowerPoint</Application>
  <PresentationFormat>화면 슬라이드 쇼(4:3)</PresentationFormat>
  <Paragraphs>172</Paragraphs>
  <Slides>27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28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1077</cp:revision>
  <dcterms:created xsi:type="dcterms:W3CDTF">2010-03-30T01:48:18Z</dcterms:created>
  <dcterms:modified xsi:type="dcterms:W3CDTF">2022-03-07T03:04:37Z</dcterms:modified>
</cp:coreProperties>
</file>